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43"/>
  </p:notesMasterIdLst>
  <p:sldIdLst>
    <p:sldId id="256" r:id="rId2"/>
    <p:sldId id="257" r:id="rId3"/>
    <p:sldId id="311" r:id="rId4"/>
    <p:sldId id="312" r:id="rId5"/>
    <p:sldId id="313" r:id="rId6"/>
    <p:sldId id="347" r:id="rId7"/>
    <p:sldId id="348" r:id="rId8"/>
    <p:sldId id="349" r:id="rId9"/>
    <p:sldId id="259" r:id="rId10"/>
    <p:sldId id="260" r:id="rId11"/>
    <p:sldId id="261" r:id="rId12"/>
    <p:sldId id="340" r:id="rId13"/>
    <p:sldId id="316" r:id="rId14"/>
    <p:sldId id="285" r:id="rId15"/>
    <p:sldId id="290" r:id="rId16"/>
    <p:sldId id="341" r:id="rId17"/>
    <p:sldId id="342" r:id="rId18"/>
    <p:sldId id="321" r:id="rId19"/>
    <p:sldId id="322" r:id="rId20"/>
    <p:sldId id="345" r:id="rId21"/>
    <p:sldId id="264" r:id="rId22"/>
    <p:sldId id="265" r:id="rId23"/>
    <p:sldId id="267" r:id="rId24"/>
    <p:sldId id="287" r:id="rId25"/>
    <p:sldId id="270" r:id="rId26"/>
    <p:sldId id="317" r:id="rId27"/>
    <p:sldId id="262" r:id="rId28"/>
    <p:sldId id="304" r:id="rId29"/>
    <p:sldId id="332" r:id="rId30"/>
    <p:sldId id="333" r:id="rId31"/>
    <p:sldId id="334" r:id="rId32"/>
    <p:sldId id="335" r:id="rId33"/>
    <p:sldId id="336" r:id="rId34"/>
    <p:sldId id="337" r:id="rId35"/>
    <p:sldId id="339" r:id="rId36"/>
    <p:sldId id="299" r:id="rId37"/>
    <p:sldId id="346" r:id="rId38"/>
    <p:sldId id="325" r:id="rId39"/>
    <p:sldId id="326" r:id="rId40"/>
    <p:sldId id="328" r:id="rId41"/>
    <p:sldId id="338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61"/>
    <a:srgbClr val="8C9335"/>
    <a:srgbClr val="FFA3A3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4" autoAdjust="0"/>
    <p:restoredTop sz="94671" autoAdjust="0"/>
  </p:normalViewPr>
  <p:slideViewPr>
    <p:cSldViewPr>
      <p:cViewPr>
        <p:scale>
          <a:sx n="100" d="100"/>
          <a:sy n="100" d="100"/>
        </p:scale>
        <p:origin x="324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2A3444-5DB1-4889-B496-F19869BE6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1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5DF918B-6E35-4F06-B5CA-BC967E3517FE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EC2927E8-FC67-4497-8522-028C4123C6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22EFC-660A-4B22-B556-A6DD31E52B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DF2E-4234-4C61-BE7B-1F58B5D1B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8F74F-7147-480F-ACDB-94C25E6349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ECA2F-7ED2-4F13-98D6-F2E44F78B1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4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A7178-3793-465A-9F89-5567C3D374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4105A-0EF8-4619-B13A-ED89E3085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E8BFF-3AC7-443D-A358-80F9B7100D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3A083-91B8-4E29-89AC-1F636BF295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337E8-3DD2-44B8-AE4D-CD9B51C64F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D2D46-9AFC-49EE-978D-9CAFDF23E9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3013D-C03E-49DC-8237-BA4E6EC679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7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FD9A7BBB-20B0-44A3-9B47-8202DDCD85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2.jpe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microsoft.com/office/2007/relationships/hdphoto" Target="../media/hdphoto4.wdp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>UCF Rain</a:t>
            </a:r>
            <a:r>
              <a:rPr lang="en-US" sz="2800" dirty="0" smtClean="0">
                <a:solidFill>
                  <a:schemeClr val="tx1"/>
                </a:solidFill>
                <a:cs typeface="+mj-cs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>Simulator</a:t>
            </a:r>
            <a:b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</a:br>
            <a: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Constantia" charset="0"/>
                <a:cs typeface="+mj-cs"/>
              </a:rPr>
            </a:br>
            <a:r>
              <a:rPr lang="en-US" sz="4800" dirty="0" smtClean="0">
                <a:solidFill>
                  <a:schemeClr val="tx1"/>
                </a:solidFill>
                <a:latin typeface="Constantia" charset="0"/>
                <a:cs typeface="+mj-cs"/>
              </a:rPr>
              <a:t>“    ” Project</a:t>
            </a:r>
            <a:endParaRPr lang="en-US" sz="2800" dirty="0" smtClean="0">
              <a:solidFill>
                <a:schemeClr val="tx1"/>
              </a:solidFill>
              <a:latin typeface="Constantia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4178300"/>
            <a:ext cx="6553200" cy="17526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Group 10: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	Luke Falls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	Adam Cutting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	David Levy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nstantia" charset="0"/>
                <a:cs typeface="+mn-cs"/>
              </a:rPr>
              <a:t>	Brenda Garcia</a:t>
            </a:r>
          </a:p>
        </p:txBody>
      </p:sp>
      <p:pic>
        <p:nvPicPr>
          <p:cNvPr id="15363" name="Picture 4" descr="UC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124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" descr="stormwateracademy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599"/>
            <a:ext cx="4038600" cy="238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2362200"/>
            <a:ext cx="83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nstantia" charset="0"/>
                <a:cs typeface="+mj-cs"/>
              </a:rPr>
              <a:t>R  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Control </a:t>
            </a: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System </a:t>
            </a: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Block Diagram</a:t>
            </a:r>
            <a:endParaRPr lang="en-US" dirty="0" smtClean="0">
              <a:solidFill>
                <a:schemeClr val="tx1"/>
              </a:solidFill>
              <a:latin typeface="Constantia" charset="0"/>
              <a:cs typeface="+mj-cs"/>
            </a:endParaRPr>
          </a:p>
        </p:txBody>
      </p:sp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2532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 descr="C:\Users\Luke\Desktop\Senior Design\Visio Drawings\Overall System Diagr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14413"/>
            <a:ext cx="7610475" cy="45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User Interface Components</a:t>
            </a:r>
          </a:p>
        </p:txBody>
      </p:sp>
      <p:grpSp>
        <p:nvGrpSpPr>
          <p:cNvPr id="23555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355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0" y="823119"/>
            <a:ext cx="822801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1143000"/>
            <a:ext cx="8228013" cy="504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 smtClean="0"/>
              <a:t>Storm-Interface </a:t>
            </a:r>
            <a:r>
              <a:rPr lang="en-US" sz="2400" dirty="0"/>
              <a:t>Display </a:t>
            </a:r>
            <a:r>
              <a:rPr lang="en-US" sz="2400" dirty="0" smtClean="0"/>
              <a:t>Bezel</a:t>
            </a:r>
          </a:p>
          <a:p>
            <a:pPr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/>
              <a:t>Impact Resistant</a:t>
            </a:r>
          </a:p>
          <a:p>
            <a:pPr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/>
              <a:t>4x20 Character LCD</a:t>
            </a:r>
          </a:p>
          <a:p>
            <a:pPr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/>
              <a:t>3 Navigation Buttons</a:t>
            </a:r>
          </a:p>
          <a:p>
            <a:pPr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/>
              <a:t>Weather Sealed for outdoor use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400" dirty="0" smtClean="0"/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 smtClean="0"/>
              <a:t>Storm-Interface Keypad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Vandal and impact resistant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Weather, water, and dust resistant (IP65)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-</a:t>
            </a:r>
            <a:r>
              <a:rPr lang="en-US" sz="2000" dirty="0" smtClean="0"/>
              <a:t>40ºC </a:t>
            </a:r>
            <a:r>
              <a:rPr lang="en-US" sz="2000" dirty="0"/>
              <a:t>to </a:t>
            </a:r>
            <a:r>
              <a:rPr lang="en-US" sz="2000" dirty="0" smtClean="0"/>
              <a:t>100</a:t>
            </a:r>
            <a:r>
              <a:rPr lang="en-US" sz="2000" dirty="0"/>
              <a:t>º</a:t>
            </a:r>
            <a:r>
              <a:rPr lang="en-US" sz="2000" dirty="0" smtClean="0"/>
              <a:t>C </a:t>
            </a:r>
            <a:r>
              <a:rPr lang="en-US" sz="2000" dirty="0"/>
              <a:t>Operating </a:t>
            </a:r>
            <a:r>
              <a:rPr lang="en-US" sz="2000" dirty="0" smtClean="0"/>
              <a:t>Temperature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Operating Life of at least 4 million </a:t>
            </a:r>
            <a:endParaRPr lang="en-US" sz="2000" dirty="0" smtClean="0"/>
          </a:p>
          <a:p>
            <a:pPr marL="346074" lvl="1" indent="0">
              <a:buClrTx/>
              <a:buSzPct val="12000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/>
              <a:t>	 </a:t>
            </a:r>
            <a:r>
              <a:rPr lang="en-US" sz="2000" dirty="0" smtClean="0"/>
              <a:t>  cycles </a:t>
            </a:r>
            <a:r>
              <a:rPr lang="en-US" sz="2000" dirty="0"/>
              <a:t>per key</a:t>
            </a:r>
          </a:p>
          <a:p>
            <a:pPr marL="671512" lvl="1"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000" dirty="0"/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3200" dirty="0" smtClean="0"/>
          </a:p>
          <a:p>
            <a: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dirty="0" smtClean="0"/>
          </a:p>
          <a:p>
            <a: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dirty="0"/>
          </a:p>
        </p:txBody>
      </p:sp>
      <p:pic>
        <p:nvPicPr>
          <p:cNvPr id="1026" name="Picture 2" descr="C:\Users\Luke\Desktop\Senior Design\Pictures\Keyp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2" t="7562" r="9783" b="6319"/>
          <a:stretch/>
        </p:blipFill>
        <p:spPr bwMode="auto">
          <a:xfrm>
            <a:off x="6021292" y="3065813"/>
            <a:ext cx="2502473" cy="256649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ke\Desktop\Senior Design\Pictures\LC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3" t="14169" r="5605" b="13023"/>
          <a:stretch/>
        </p:blipFill>
        <p:spPr bwMode="auto">
          <a:xfrm>
            <a:off x="6019800" y="990600"/>
            <a:ext cx="2505456" cy="196468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057659" y="2761013"/>
            <a:ext cx="20868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86234" y="5428013"/>
            <a:ext cx="20868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8163547" y="1084613"/>
            <a:ext cx="76200" cy="16002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06409" y="3097563"/>
            <a:ext cx="66675" cy="22542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15747" y="268481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4.20”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5400000">
            <a:off x="7929113" y="166194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3.40”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77647" y="535181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3.90”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7929113" y="402414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4.70”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9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Low Voltage Power Supply Design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9" t="24242" r="17583" b="30303"/>
          <a:stretch/>
        </p:blipFill>
        <p:spPr bwMode="auto">
          <a:xfrm>
            <a:off x="1309469" y="1066800"/>
            <a:ext cx="65250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" y="4114800"/>
            <a:ext cx="5425251" cy="2514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785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3072910" y="5334000"/>
            <a:ext cx="1752600" cy="358560"/>
          </a:xfrm>
          <a:prstGeom prst="rect">
            <a:avLst/>
          </a:prstGeom>
          <a:solidFill>
            <a:srgbClr val="FFD66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28950" y="3657600"/>
            <a:ext cx="1752600" cy="358560"/>
          </a:xfrm>
          <a:prstGeom prst="rect">
            <a:avLst/>
          </a:prstGeom>
          <a:solidFill>
            <a:srgbClr val="FFD66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3" name="Rectangle 23552"/>
          <p:cNvSpPr/>
          <p:nvPr/>
        </p:nvSpPr>
        <p:spPr>
          <a:xfrm>
            <a:off x="2971800" y="2057400"/>
            <a:ext cx="1752600" cy="358560"/>
          </a:xfrm>
          <a:prstGeom prst="rect">
            <a:avLst/>
          </a:prstGeom>
          <a:solidFill>
            <a:srgbClr val="FFD66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555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355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8606" y="1209452"/>
                <a:ext cx="1786386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𝐷𝑟𝑜𝑝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=6.4 </m:t>
                      </m:r>
                      <m:r>
                        <a:rPr lang="en-US" sz="1600" b="0" i="1" smtClean="0">
                          <a:latin typeface="Cambria Math"/>
                        </a:rPr>
                        <m:t>𝑉𝑜𝑙𝑡𝑠</m:t>
                      </m:r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06" y="1209452"/>
                <a:ext cx="1786386" cy="357534"/>
              </a:xfrm>
              <a:prstGeom prst="rect">
                <a:avLst/>
              </a:prstGeom>
              <a:blipFill rotWithShape="1"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8606" y="1447800"/>
                <a:ext cx="1685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𝑂𝑢𝑡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=2.7 </m:t>
                      </m:r>
                      <m:r>
                        <a:rPr lang="en-US" sz="1600" b="0" i="1" smtClean="0">
                          <a:latin typeface="Cambria Math"/>
                        </a:rPr>
                        <m:t>𝐴𝑚𝑝𝑠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06" y="1447800"/>
                <a:ext cx="1685269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8606" y="1752600"/>
                <a:ext cx="1904560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𝑅𝑒𝑔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=17.3 </m:t>
                      </m:r>
                      <m:r>
                        <a:rPr lang="en-US" sz="1600" b="0" i="1" smtClean="0">
                          <a:latin typeface="Cambria Math"/>
                        </a:rPr>
                        <m:t>𝑊𝑎𝑡𝑡𝑠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06" y="1752600"/>
                <a:ext cx="1904560" cy="358560"/>
              </a:xfrm>
              <a:prstGeom prst="rect">
                <a:avLst/>
              </a:prstGeom>
              <a:blipFill rotWithShape="1">
                <a:blip r:embed="rId6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438400" y="1185446"/>
                <a:ext cx="16730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𝐴𝑚𝑏𝑖𝑒𝑛𝑡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=38</m:t>
                      </m:r>
                      <m:r>
                        <m:rPr>
                          <m:nor/>
                        </m:rPr>
                        <a:rPr lang="en-US" sz="1600" dirty="0"/>
                        <m:t>º</m:t>
                      </m:r>
                      <m:r>
                        <a:rPr lang="en-US" sz="1600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185446"/>
                <a:ext cx="1673022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483157" y="1472933"/>
                <a:ext cx="4904548" cy="35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𝐶𝑎𝑠𝑒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𝐶𝑎𝑠𝑒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𝐻𝑆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𝐻𝑆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</m:oMath>
                </a14:m>
                <a:r>
                  <a:rPr lang="en-US" sz="1600" dirty="0" smtClean="0"/>
                  <a:t> = 5.8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C/W</a:t>
                </a:r>
                <a:endParaRPr lang="en-US" sz="16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157" y="1472933"/>
                <a:ext cx="4904548" cy="355867"/>
              </a:xfrm>
              <a:prstGeom prst="rect">
                <a:avLst/>
              </a:prstGeom>
              <a:blipFill rotWithShape="1">
                <a:blip r:embed="rId8"/>
                <a:stretch>
                  <a:fillRect t="-5172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04800" y="2057400"/>
                <a:ext cx="4533613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𝑅𝑒𝑔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= 138.3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>
                        <a:solidFill>
                          <a:schemeClr val="tx1"/>
                        </a:solidFill>
                      </a:rPr>
                      <m:t>º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C &lt; 150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>
                        <a:solidFill>
                          <a:schemeClr val="tx1"/>
                        </a:solidFill>
                      </a:rPr>
                      <m:t>º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tx1"/>
                        </a:solidFill>
                      </a:rPr>
                      <m:t>C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57400"/>
                <a:ext cx="4533613" cy="358560"/>
              </a:xfrm>
              <a:prstGeom prst="rect">
                <a:avLst/>
              </a:prstGeom>
              <a:blipFill rotWithShape="1">
                <a:blip r:embed="rId9"/>
                <a:stretch>
                  <a:fillRect t="-5172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2" name="TextBox 23551"/>
          <p:cNvSpPr txBox="1"/>
          <p:nvPr/>
        </p:nvSpPr>
        <p:spPr>
          <a:xfrm>
            <a:off x="228600" y="926068"/>
            <a:ext cx="1857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12 Volt Regulator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28612" y="2819400"/>
                <a:ext cx="1630896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𝐷𝑟𝑜𝑝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=7 </m:t>
                      </m:r>
                      <m:r>
                        <a:rPr lang="en-US" sz="1600" b="0" i="1" smtClean="0">
                          <a:latin typeface="Cambria Math"/>
                        </a:rPr>
                        <m:t>𝑉𝑜𝑙𝑡𝑠</m:t>
                      </m:r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2" y="2819400"/>
                <a:ext cx="1630896" cy="357534"/>
              </a:xfrm>
              <a:prstGeom prst="rect">
                <a:avLst/>
              </a:prstGeom>
              <a:blipFill rotWithShape="1">
                <a:blip r:embed="rId10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28612" y="3090446"/>
                <a:ext cx="16852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𝑂𝑢𝑡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=0.5 </m:t>
                      </m:r>
                      <m:r>
                        <a:rPr lang="en-US" sz="1600" b="0" i="1" smtClean="0">
                          <a:latin typeface="Cambria Math"/>
                        </a:rPr>
                        <m:t>𝐴𝑚𝑝𝑠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2" y="3090446"/>
                <a:ext cx="1685270" cy="338554"/>
              </a:xfrm>
              <a:prstGeom prst="rect">
                <a:avLst/>
              </a:prstGeom>
              <a:blipFill rotWithShape="1">
                <a:blip r:embed="rId1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28612" y="3375240"/>
                <a:ext cx="1790747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𝑅𝑒𝑔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=3.5 </m:t>
                      </m:r>
                      <m:r>
                        <a:rPr lang="en-US" sz="1600" b="0" i="1" smtClean="0">
                          <a:latin typeface="Cambria Math"/>
                        </a:rPr>
                        <m:t>𝑊𝑎𝑡𝑡𝑠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2" y="3375240"/>
                <a:ext cx="1790747" cy="358560"/>
              </a:xfrm>
              <a:prstGeom prst="rect">
                <a:avLst/>
              </a:prstGeom>
              <a:blipFill rotWithShape="1">
                <a:blip r:embed="rId1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488406" y="2785646"/>
                <a:ext cx="16730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𝐴𝑚𝑏𝑖𝑒𝑛𝑡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=38</m:t>
                      </m:r>
                      <m:r>
                        <m:rPr>
                          <m:nor/>
                        </m:rPr>
                        <a:rPr lang="en-US" sz="1600" dirty="0"/>
                        <m:t>º</m:t>
                      </m:r>
                      <m:r>
                        <a:rPr lang="en-US" sz="1600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406" y="2785646"/>
                <a:ext cx="1673022" cy="33855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533163" y="3073133"/>
                <a:ext cx="2814617" cy="35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</m:oMath>
                </a14:m>
                <a:r>
                  <a:rPr lang="en-US" sz="1600" dirty="0" smtClean="0"/>
                  <a:t> = 53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C/W</a:t>
                </a:r>
                <a:endParaRPr lang="en-US" sz="16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163" y="3073133"/>
                <a:ext cx="2814617" cy="355867"/>
              </a:xfrm>
              <a:prstGeom prst="rect">
                <a:avLst/>
              </a:prstGeom>
              <a:blipFill rotWithShape="1">
                <a:blip r:embed="rId14"/>
                <a:stretch>
                  <a:fillRect t="-5085" r="-434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54806" y="3657600"/>
                <a:ext cx="4533613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𝑅𝑒𝑔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600" dirty="0" smtClean="0"/>
                  <a:t>= 126.2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 &lt; 150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/>
                      <m:t>º</m:t>
                    </m:r>
                    <m:r>
                      <m:rPr>
                        <m:nor/>
                      </m:rPr>
                      <a:rPr lang="en-US" sz="1600" b="0" i="0" dirty="0" smtClean="0"/>
                      <m:t>C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06" y="3657600"/>
                <a:ext cx="4533613" cy="358560"/>
              </a:xfrm>
              <a:prstGeom prst="rect">
                <a:avLst/>
              </a:prstGeom>
              <a:blipFill rotWithShape="1">
                <a:blip r:embed="rId15"/>
                <a:stretch>
                  <a:fillRect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04800" y="2514600"/>
            <a:ext cx="1743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</a:t>
            </a:r>
            <a:r>
              <a:rPr lang="en-US" sz="1600" b="1" dirty="0" smtClean="0"/>
              <a:t> Volt Regulator</a:t>
            </a:r>
            <a:endParaRPr 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78618" y="4419600"/>
                <a:ext cx="1786386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𝐷𝑟𝑜𝑝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=8.7 </m:t>
                      </m:r>
                      <m:r>
                        <a:rPr lang="en-US" sz="1600" b="0" i="1" smtClean="0">
                          <a:latin typeface="Cambria Math"/>
                        </a:rPr>
                        <m:t>𝑉𝑜𝑙𝑡𝑠</m:t>
                      </m:r>
                    </m:oMath>
                  </m:oMathPara>
                </a14:m>
                <a:endParaRPr lang="en-US" sz="1600" b="0" dirty="0" smtClean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8" y="4419600"/>
                <a:ext cx="1786386" cy="357534"/>
              </a:xfrm>
              <a:prstGeom prst="rect">
                <a:avLst/>
              </a:prstGeom>
              <a:blipFill rotWithShape="1">
                <a:blip r:embed="rId1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78618" y="4724400"/>
                <a:ext cx="16852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𝑂𝑢𝑡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=0.1 </m:t>
                      </m:r>
                      <m:r>
                        <a:rPr lang="en-US" sz="1600" b="0" i="1" smtClean="0">
                          <a:latin typeface="Cambria Math"/>
                        </a:rPr>
                        <m:t>𝐴𝑚𝑝𝑠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8" y="4724400"/>
                <a:ext cx="1685270" cy="338554"/>
              </a:xfrm>
              <a:prstGeom prst="rect">
                <a:avLst/>
              </a:prstGeom>
              <a:blipFill rotWithShape="1">
                <a:blip r:embed="rId1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8618" y="5051640"/>
                <a:ext cx="1904560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𝑅𝑒𝑔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=0.87 </m:t>
                      </m:r>
                      <m:r>
                        <a:rPr lang="en-US" sz="1600" b="0" i="1" smtClean="0">
                          <a:latin typeface="Cambria Math"/>
                        </a:rPr>
                        <m:t>𝑊𝑎𝑡𝑡𝑠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18" y="5051640"/>
                <a:ext cx="1904560" cy="358560"/>
              </a:xfrm>
              <a:prstGeom prst="rect">
                <a:avLst/>
              </a:prstGeom>
              <a:blipFill rotWithShape="1">
                <a:blip r:embed="rId18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538412" y="4385846"/>
                <a:ext cx="16730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𝐴𝑚𝑏𝑖𝑒𝑛𝑡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=38</m:t>
                      </m:r>
                      <m:r>
                        <m:rPr>
                          <m:nor/>
                        </m:rPr>
                        <a:rPr lang="en-US" sz="1600" dirty="0"/>
                        <m:t>º</m:t>
                      </m:r>
                      <m:r>
                        <a:rPr lang="en-US" sz="1600" b="0" i="1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412" y="4385846"/>
                <a:ext cx="1673022" cy="338554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583169" y="4724400"/>
                <a:ext cx="17044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</m:oMath>
                </a14:m>
                <a:r>
                  <a:rPr lang="en-US" sz="1600" dirty="0" smtClean="0"/>
                  <a:t> = 5.8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C/W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169" y="4724400"/>
                <a:ext cx="1704441" cy="338554"/>
              </a:xfrm>
              <a:prstGeom prst="rect">
                <a:avLst/>
              </a:prstGeom>
              <a:blipFill rotWithShape="1">
                <a:blip r:embed="rId20"/>
                <a:stretch>
                  <a:fillRect t="-5357" r="-107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04812" y="5334000"/>
                <a:ext cx="4419800" cy="358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𝐽𝑢𝑛𝑐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𝐴𝑚𝑏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𝑇𝑜𝑡𝑎𝑙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𝑅𝑒𝑔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600" dirty="0" smtClean="0"/>
                  <a:t>= 84.1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/>
                      <m:t>º</m:t>
                    </m:r>
                  </m:oMath>
                </a14:m>
                <a:r>
                  <a:rPr lang="en-US" sz="1600" dirty="0" smtClean="0"/>
                  <a:t>C &lt; 150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/>
                      <m:t>º</m:t>
                    </m:r>
                    <m:r>
                      <m:rPr>
                        <m:nor/>
                      </m:rPr>
                      <a:rPr lang="en-US" sz="1600" b="0" i="0" dirty="0" smtClean="0"/>
                      <m:t>C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12" y="5334000"/>
                <a:ext cx="4419800" cy="358560"/>
              </a:xfrm>
              <a:prstGeom prst="rect">
                <a:avLst/>
              </a:prstGeom>
              <a:blipFill rotWithShape="1">
                <a:blip r:embed="rId21"/>
                <a:stretch>
                  <a:fillRect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304800" y="4114800"/>
            <a:ext cx="1915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3.3 Volt Regulator</a:t>
            </a:r>
            <a:endParaRPr lang="en-US" sz="1600" b="1" dirty="0"/>
          </a:p>
        </p:txBody>
      </p:sp>
      <p:sp>
        <p:nvSpPr>
          <p:cNvPr id="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rial" pitchFamily="34" charset="0"/>
              </a:rPr>
              <a:t>Low Voltage Thermal</a:t>
            </a:r>
          </a:p>
        </p:txBody>
      </p:sp>
    </p:spTree>
    <p:extLst>
      <p:ext uri="{BB962C8B-B14F-4D97-AF65-F5344CB8AC3E}">
        <p14:creationId xmlns:p14="http://schemas.microsoft.com/office/powerpoint/2010/main" val="30492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TI DRV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8432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Motor Driver 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934075" cy="5140325"/>
          </a:xfrm>
        </p:spPr>
        <p:txBody>
          <a:bodyPr/>
          <a:lstStyle/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Operating Supply Voltage </a:t>
            </a:r>
            <a:r>
              <a:rPr lang="en-US" sz="2400" dirty="0" smtClean="0"/>
              <a:t>– up </a:t>
            </a:r>
            <a:r>
              <a:rPr lang="en-US" sz="2400" dirty="0"/>
              <a:t>to </a:t>
            </a:r>
            <a:r>
              <a:rPr lang="en-US" sz="2400" dirty="0" smtClean="0"/>
              <a:t>52VDC</a:t>
            </a:r>
            <a:endParaRPr lang="en-US" sz="2400" dirty="0"/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Continuous Output Current – 2 @ 7A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Integrated </a:t>
            </a:r>
            <a:r>
              <a:rPr lang="en-US" sz="2400" dirty="0"/>
              <a:t>self protection from </a:t>
            </a:r>
            <a:r>
              <a:rPr lang="en-US" sz="2400" dirty="0" err="1" smtClean="0"/>
              <a:t>undervoltage</a:t>
            </a:r>
            <a:r>
              <a:rPr lang="en-US" sz="2400" dirty="0"/>
              <a:t>, </a:t>
            </a:r>
            <a:r>
              <a:rPr lang="en-US" sz="2400" dirty="0" err="1" smtClean="0"/>
              <a:t>overtemperature</a:t>
            </a:r>
            <a:r>
              <a:rPr lang="en-US" sz="2400" dirty="0"/>
              <a:t>, </a:t>
            </a:r>
            <a:r>
              <a:rPr lang="en-US" sz="2400" dirty="0" smtClean="0"/>
              <a:t>overcurrent</a:t>
            </a:r>
            <a:r>
              <a:rPr lang="en-US" sz="2400" dirty="0"/>
              <a:t>, and short circuit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Up to 97% efficient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/>
              <a:t>Each IC contains two full </a:t>
            </a:r>
            <a:r>
              <a:rPr lang="en-US" sz="2400" dirty="0" smtClean="0"/>
              <a:t>H-Bridges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Does not require external </a:t>
            </a:r>
            <a:r>
              <a:rPr lang="en-US" sz="2400" dirty="0" err="1" smtClean="0"/>
              <a:t>flyback</a:t>
            </a:r>
            <a:r>
              <a:rPr lang="en-US" sz="2400" dirty="0" smtClean="0"/>
              <a:t> diodes</a:t>
            </a:r>
            <a:endParaRPr lang="en-US" sz="2400" dirty="0"/>
          </a:p>
        </p:txBody>
      </p:sp>
      <p:grpSp>
        <p:nvGrpSpPr>
          <p:cNvPr id="23555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355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295" y="1147763"/>
            <a:ext cx="2850580" cy="2586037"/>
          </a:xfrm>
          <a:prstGeom prst="rect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6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TI DRV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8432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PWM </a:t>
            </a: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Motor Driver 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9748" r="1474" b="17767"/>
          <a:stretch/>
        </p:blipFill>
        <p:spPr bwMode="auto">
          <a:xfrm>
            <a:off x="304800" y="1143000"/>
            <a:ext cx="839146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4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Motor Driver PCB Considerations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990600"/>
            <a:ext cx="8229600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2 </a:t>
            </a:r>
            <a:r>
              <a:rPr lang="en-US" sz="2400" dirty="0" err="1" smtClean="0"/>
              <a:t>oz</a:t>
            </a:r>
            <a:r>
              <a:rPr lang="en-US" sz="2400" dirty="0" smtClean="0"/>
              <a:t> copper on both top and bottom layers for improved thermal performance and lower noise is recommended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Short and wide ground traces with multiple </a:t>
            </a:r>
            <a:r>
              <a:rPr lang="en-US" sz="2400" dirty="0" err="1" smtClean="0"/>
              <a:t>vias</a:t>
            </a:r>
            <a:r>
              <a:rPr lang="en-US" sz="2400" dirty="0" smtClean="0"/>
              <a:t> to ground plane to reduce noise</a:t>
            </a:r>
          </a:p>
          <a:p>
            <a:pPr>
              <a:buClrTx/>
              <a:buSzPct val="120000"/>
              <a:buFont typeface="Arial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Clear space around IC to improve heat sinking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0217" y="3048000"/>
            <a:ext cx="4443567" cy="2755909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8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Motor Driver PCB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70" y="914400"/>
            <a:ext cx="5831060" cy="4953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896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+mj-cs"/>
              </a:rPr>
              <a:t>Microcontroller Sheet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1872" r="1861" b="14107"/>
          <a:stretch/>
        </p:blipFill>
        <p:spPr bwMode="auto">
          <a:xfrm>
            <a:off x="454017" y="838200"/>
            <a:ext cx="830898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0" y="6019800"/>
            <a:ext cx="3581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5841" r="4215" b="31066"/>
          <a:stretch/>
        </p:blipFill>
        <p:spPr bwMode="auto">
          <a:xfrm>
            <a:off x="473710" y="914399"/>
            <a:ext cx="819658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+mj-cs"/>
              </a:rPr>
              <a:t>Microcontroller Sheet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113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USB DISK:David's Stuff:Senior Design 2:Pics:chopra-action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 contras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8162" y="1066800"/>
            <a:ext cx="4643438" cy="428389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410200" y="1585079"/>
            <a:ext cx="3276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SzPct val="120000"/>
              <a:buFont typeface="Arial" pitchFamily="34" charset="0"/>
              <a:buChar char="•"/>
            </a:pPr>
            <a:r>
              <a:rPr lang="en-US" dirty="0" smtClean="0"/>
              <a:t>Largest rain simulator of its kind in North America</a:t>
            </a:r>
          </a:p>
          <a:p>
            <a:pPr marL="285750" lvl="0" indent="-285750">
              <a:buSzPct val="120000"/>
              <a:buFont typeface="Arial" pitchFamily="34" charset="0"/>
              <a:buChar char="•"/>
            </a:pPr>
            <a:endParaRPr lang="en-US" dirty="0"/>
          </a:p>
          <a:p>
            <a:pPr marL="285750" lvl="0" indent="-285750">
              <a:buSzPct val="120000"/>
              <a:buFont typeface="Arial" pitchFamily="34" charset="0"/>
              <a:buChar char="•"/>
            </a:pPr>
            <a:endParaRPr lang="en-US" dirty="0" smtClean="0"/>
          </a:p>
          <a:p>
            <a:pPr marL="285750" lvl="0" indent="-285750">
              <a:buSzPct val="120000"/>
              <a:buFont typeface="Arial" pitchFamily="34" charset="0"/>
              <a:buChar char="•"/>
            </a:pPr>
            <a:r>
              <a:rPr lang="en-US" dirty="0" smtClean="0"/>
              <a:t>Trouble </a:t>
            </a:r>
            <a:r>
              <a:rPr lang="en-US" dirty="0"/>
              <a:t>with existing control </a:t>
            </a:r>
            <a:r>
              <a:rPr lang="en-US" dirty="0" smtClean="0"/>
              <a:t>system</a:t>
            </a:r>
          </a:p>
          <a:p>
            <a:pPr marL="285750" lvl="0" indent="-285750">
              <a:buSzPct val="120000"/>
              <a:buFont typeface="Arial" pitchFamily="34" charset="0"/>
              <a:buChar char="•"/>
            </a:pPr>
            <a:endParaRPr lang="en-US" dirty="0" smtClean="0"/>
          </a:p>
          <a:p>
            <a:pPr marL="285750" lvl="0" indent="-285750">
              <a:buSzPct val="120000"/>
              <a:buFont typeface="Arial" pitchFamily="34" charset="0"/>
              <a:buChar char="•"/>
            </a:pPr>
            <a:endParaRPr lang="en-US" dirty="0" smtClean="0"/>
          </a:p>
          <a:p>
            <a:pPr marL="285750" lvl="0" indent="-285750">
              <a:buSzPct val="120000"/>
              <a:buFont typeface="Arial" pitchFamily="34" charset="0"/>
              <a:buChar char="•"/>
            </a:pPr>
            <a:r>
              <a:rPr lang="en-US" dirty="0" smtClean="0"/>
              <a:t>Seeking Senior Design team to fix the problems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</a:rPr>
              <a:t>Microcontroller PCB</a:t>
            </a:r>
            <a:endParaRPr lang="en-US" dirty="0" smtClean="0">
              <a:solidFill>
                <a:schemeClr val="tx1"/>
              </a:solidFill>
              <a:latin typeface="Constantia" pitchFamily="18" charset="0"/>
              <a:cs typeface="+mj-cs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2456" y="205885"/>
            <a:ext cx="4959089" cy="64462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63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Microcontroller Selection</a:t>
            </a:r>
          </a:p>
        </p:txBody>
      </p:sp>
      <p:grpSp>
        <p:nvGrpSpPr>
          <p:cNvPr id="25603" name="Group 8"/>
          <p:cNvGrpSpPr>
            <a:grpSpLocks/>
          </p:cNvGrpSpPr>
          <p:nvPr/>
        </p:nvGrpSpPr>
        <p:grpSpPr bwMode="auto">
          <a:xfrm>
            <a:off x="457200" y="5619692"/>
            <a:ext cx="8229600" cy="1033463"/>
            <a:chOff x="457200" y="5638800"/>
            <a:chExt cx="8229600" cy="1034245"/>
          </a:xfrm>
        </p:grpSpPr>
        <p:pic>
          <p:nvPicPr>
            <p:cNvPr id="2560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C:\Users\Luke\Desktop\Senior Design\Pictures\LaunchP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9" t="10452" r="20719" b="5290"/>
          <a:stretch/>
        </p:blipFill>
        <p:spPr bwMode="auto">
          <a:xfrm>
            <a:off x="744604" y="1578731"/>
            <a:ext cx="1100044" cy="1447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Luke\Desktop\Senior Design\Pictures\LaunchPad with F54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t="10787"/>
          <a:stretch/>
        </p:blipFill>
        <p:spPr bwMode="auto">
          <a:xfrm>
            <a:off x="2987648" y="1604131"/>
            <a:ext cx="1979541" cy="135345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Luke\Desktop\Senior Design\Pictures\Development board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5763" r="3425" b="8516"/>
          <a:stretch/>
        </p:blipFill>
        <p:spPr bwMode="auto">
          <a:xfrm>
            <a:off x="5959449" y="1594737"/>
            <a:ext cx="2438400" cy="152946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1906334" y="2158394"/>
            <a:ext cx="1005114" cy="422729"/>
          </a:xfrm>
          <a:prstGeom prst="rightArrow">
            <a:avLst>
              <a:gd name="adj1" fmla="val 50000"/>
              <a:gd name="adj2" fmla="val 108369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17" y="1092013"/>
            <a:ext cx="1964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</a:rPr>
              <a:t> Launchpad</a:t>
            </a:r>
            <a:endParaRPr lang="en-US" sz="2400" b="1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5419" y="1142466"/>
            <a:ext cx="251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00"/>
                  </a:solidFill>
                </a:ln>
              </a:rPr>
              <a:t>MSP430F5435</a:t>
            </a:r>
            <a:endParaRPr lang="en-US" sz="2400" b="1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1349" y="1117066"/>
            <a:ext cx="257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00"/>
                  </a:solidFill>
                </a:ln>
              </a:rPr>
              <a:t>MSP430F5438a</a:t>
            </a:r>
            <a:endParaRPr lang="en-US" sz="2400" b="1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045048" y="2158393"/>
            <a:ext cx="838200" cy="422729"/>
          </a:xfrm>
          <a:prstGeom prst="rightArrow">
            <a:avLst>
              <a:gd name="adj1" fmla="val 50000"/>
              <a:gd name="adj2" fmla="val 108369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19984"/>
              </p:ext>
            </p:extLst>
          </p:nvPr>
        </p:nvGraphicFramePr>
        <p:xfrm>
          <a:off x="152400" y="3429000"/>
          <a:ext cx="8565706" cy="176415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021080"/>
                <a:gridCol w="817880"/>
                <a:gridCol w="2037080"/>
                <a:gridCol w="716280"/>
                <a:gridCol w="1313180"/>
                <a:gridCol w="1122680"/>
                <a:gridCol w="1537526"/>
              </a:tblGrid>
              <a:tr h="38239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GPIO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Communication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Modules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RTC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External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Interrupts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PWM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Outputs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Free Target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99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G2452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SPI, I2C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F5435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SPI, I2C, UART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F5438a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SPI, I2C, UART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Software Design Approach</a:t>
            </a:r>
          </a:p>
        </p:txBody>
      </p:sp>
      <p:grpSp>
        <p:nvGrpSpPr>
          <p:cNvPr id="26627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6628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609600" y="1412081"/>
            <a:ext cx="7696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Make the system interrupt driven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Simplify code using interrupt vectors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Utilize the MCU’s built-in peripheral modules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Modularize the software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Verify desired functionality of all software on the target board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Write all code in C using TI’s Code Composer Studio IDE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Implement a software state machine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solidFill>
                  <a:schemeClr val="tx1"/>
                </a:solidFill>
                <a:latin typeface="Constantia" charset="0"/>
                <a:cs typeface="+mj-cs"/>
              </a:rPr>
              <a:t>Software Design</a:t>
            </a:r>
          </a:p>
        </p:txBody>
      </p:sp>
      <p:grpSp>
        <p:nvGrpSpPr>
          <p:cNvPr id="27651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7652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5" descr="C:\Users\Luke\Desktop\Senior Design\MCU Design and Use\Software Flow Diagr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44518"/>
            <a:ext cx="6400800" cy="488282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1676400"/>
            <a:ext cx="152400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95600" y="922020"/>
            <a:ext cx="166116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53000" y="1036682"/>
            <a:ext cx="1447800" cy="14017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6400" y="3886200"/>
            <a:ext cx="1981200" cy="1981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35896" y="228600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effectLst/>
              </a:rPr>
              <a:t>User Input</a:t>
            </a:r>
            <a:br>
              <a:rPr lang="en-US" sz="3600" b="1" dirty="0" smtClean="0">
                <a:solidFill>
                  <a:schemeClr val="tx1"/>
                </a:solidFill>
                <a:effectLst/>
              </a:rPr>
            </a:br>
            <a:r>
              <a:rPr lang="en-US" sz="3600" b="1" dirty="0" smtClean="0">
                <a:solidFill>
                  <a:schemeClr val="tx1"/>
                </a:solidFill>
                <a:effectLst/>
              </a:rPr>
              <a:t>Software Routine</a:t>
            </a:r>
            <a:endParaRPr lang="en-US" sz="36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8" descr="C:\Users\Luke\Desktop\Senior Design\MCU Design and Use\UserInputPr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267200" cy="570411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Luke\Desktop\Senior Design\Pictures\Keypa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7975" r="18048" b="14789"/>
          <a:stretch/>
        </p:blipFill>
        <p:spPr bwMode="auto">
          <a:xfrm>
            <a:off x="1027702" y="1676400"/>
            <a:ext cx="1890992" cy="2057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uke\Desktop\Senior Design\Pictures\LCD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t="20634" r="15104" b="12918"/>
          <a:stretch/>
        </p:blipFill>
        <p:spPr bwMode="auto">
          <a:xfrm>
            <a:off x="738108" y="3886200"/>
            <a:ext cx="2470179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ke\Desktop\Senior Design\MCU Design and Use\MCU_Schema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97706"/>
            <a:ext cx="5931693" cy="59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Constantia" charset="0"/>
                <a:cs typeface="+mj-cs"/>
              </a:rPr>
              <a:t>Microcontroller I/O</a:t>
            </a:r>
          </a:p>
        </p:txBody>
      </p:sp>
      <p:sp>
        <p:nvSpPr>
          <p:cNvPr id="9" name="Rectangle 8"/>
          <p:cNvSpPr/>
          <p:nvPr/>
        </p:nvSpPr>
        <p:spPr>
          <a:xfrm>
            <a:off x="4709158" y="4384088"/>
            <a:ext cx="2377441" cy="2057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09159" y="3771900"/>
            <a:ext cx="2850545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09160" y="2514600"/>
            <a:ext cx="199644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10100" y="1066800"/>
            <a:ext cx="2400300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81200" y="4191000"/>
            <a:ext cx="205740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57400" y="3383280"/>
            <a:ext cx="1981200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6400" y="2286000"/>
            <a:ext cx="2362200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05000" y="977900"/>
            <a:ext cx="2133600" cy="1028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746124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  <a:latin typeface="Constantia" pitchFamily="18" charset="0"/>
              </a:rPr>
              <a:t>PWM Motor Control Problems</a:t>
            </a:r>
            <a:endParaRPr lang="en-US" dirty="0" smtClean="0">
              <a:solidFill>
                <a:schemeClr val="tx1"/>
              </a:solidFill>
              <a:latin typeface="Constantia" pitchFamily="18" charset="0"/>
            </a:endParaRPr>
          </a:p>
        </p:txBody>
      </p:sp>
      <p:grpSp>
        <p:nvGrpSpPr>
          <p:cNvPr id="37890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7892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3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3937"/>
            <a:ext cx="2678483" cy="21488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19" y="1034823"/>
            <a:ext cx="2662918" cy="21488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79" y="3491091"/>
            <a:ext cx="2484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PWM Frequency = 40 kHz</a:t>
            </a:r>
          </a:p>
          <a:p>
            <a:r>
              <a:rPr lang="en-US" sz="1400" dirty="0" smtClean="0"/>
              <a:t>PWM Duty Cycle = 7%</a:t>
            </a:r>
          </a:p>
          <a:p>
            <a:r>
              <a:rPr lang="en-US" sz="1400" dirty="0" smtClean="0"/>
              <a:t>16 Full Steps</a:t>
            </a:r>
          </a:p>
          <a:p>
            <a:r>
              <a:rPr lang="en-US" sz="1400" dirty="0" smtClean="0"/>
              <a:t>Motor Speed = 50 steps/sec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3491091"/>
            <a:ext cx="2590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PWM Frequency = 40 kHz</a:t>
            </a:r>
          </a:p>
          <a:p>
            <a:r>
              <a:rPr lang="en-US" sz="1400" dirty="0" smtClean="0"/>
              <a:t>PWM Duty Cycle = 25%</a:t>
            </a:r>
          </a:p>
          <a:p>
            <a:r>
              <a:rPr lang="en-US" sz="1400" dirty="0" smtClean="0"/>
              <a:t>Motor Speed = 330 steps/sec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3937"/>
            <a:ext cx="2737212" cy="21488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88867" y="3491091"/>
            <a:ext cx="2590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PWM Frequency = 40 kHz</a:t>
            </a:r>
          </a:p>
          <a:p>
            <a:r>
              <a:rPr lang="en-US" sz="1400" dirty="0" smtClean="0"/>
              <a:t>PWM Duty Cycle =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100%, then 7%</a:t>
            </a:r>
          </a:p>
          <a:p>
            <a:r>
              <a:rPr lang="en-US" sz="1400" dirty="0" smtClean="0"/>
              <a:t>Motor Speed = 330 steps/sec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6703218" y="2828925"/>
            <a:ext cx="152401" cy="76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57" y="4491566"/>
            <a:ext cx="1809750" cy="12567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>
            <a:stCxn id="3" idx="1"/>
          </p:cNvCxnSpPr>
          <p:nvPr/>
        </p:nvCxnSpPr>
        <p:spPr>
          <a:xfrm flipH="1">
            <a:off x="5982176" y="2867025"/>
            <a:ext cx="721042" cy="571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641975" y="3436937"/>
            <a:ext cx="345757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8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 VDC Power Supply</a:t>
            </a:r>
          </a:p>
        </p:txBody>
      </p:sp>
      <p:grpSp>
        <p:nvGrpSpPr>
          <p:cNvPr id="24579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4580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" y="1066800"/>
            <a:ext cx="7767638" cy="29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8181" y="4086761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Provides power to the stepper motors via the drivers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Simple unregulated power supply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Handles back EMF better than a </a:t>
            </a:r>
            <a:r>
              <a:rPr lang="en-US" sz="2000" dirty="0" smtClean="0"/>
              <a:t>SMPS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Enclosure</a:t>
            </a:r>
          </a:p>
        </p:txBody>
      </p:sp>
      <p:grpSp>
        <p:nvGrpSpPr>
          <p:cNvPr id="3072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072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4" descr="C:\Users\Luke\Desktop\Senior Design\Enclosure_Solid_Works\R_Project_System_Assembly-0034.bmp"/>
          <p:cNvPicPr>
            <a:picLocks noChangeAspect="1" noChangeArrowheads="1"/>
          </p:cNvPicPr>
          <p:nvPr/>
        </p:nvPicPr>
        <p:blipFill rotWithShape="1">
          <a:blip r:embed="rId4">
            <a:lum brigh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9"/>
          <a:stretch/>
        </p:blipFill>
        <p:spPr bwMode="auto">
          <a:xfrm>
            <a:off x="4876800" y="1176426"/>
            <a:ext cx="3886200" cy="227537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7" b="16707"/>
          <a:stretch/>
        </p:blipFill>
        <p:spPr bwMode="auto">
          <a:xfrm>
            <a:off x="4876603" y="3625432"/>
            <a:ext cx="3693672" cy="200264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7194" r="20519" b="7194"/>
          <a:stretch/>
        </p:blipFill>
        <p:spPr bwMode="auto">
          <a:xfrm>
            <a:off x="457200" y="1539977"/>
            <a:ext cx="4152900" cy="382364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1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 Uses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229600" cy="4114800"/>
          </a:xfrm>
        </p:spPr>
        <p:txBody>
          <a:bodyPr/>
          <a:lstStyle/>
          <a:p>
            <a:pPr eaLnBrk="1" hangingPunct="1">
              <a:buClrTx/>
              <a:buSzPct val="120000"/>
              <a:buFont typeface="Arial" charset="0"/>
              <a:buNone/>
            </a:pPr>
            <a:endParaRPr lang="en-US" smtClean="0">
              <a:cs typeface="ＭＳ Ｐゴシック"/>
            </a:endParaRPr>
          </a:p>
          <a:p>
            <a:pPr lvl="1" eaLnBrk="1" hangingPunct="1">
              <a:buClrTx/>
              <a:buSzPct val="120000"/>
              <a:buFont typeface="Arial" charset="0"/>
              <a:buChar char="•"/>
            </a:pPr>
            <a:r>
              <a:rPr lang="en-US" smtClean="0"/>
              <a:t>Measure amount of rainfall at specific moments during simulation</a:t>
            </a:r>
          </a:p>
          <a:p>
            <a:pPr lvl="1" eaLnBrk="1" hangingPunct="1">
              <a:buClrTx/>
              <a:buSzPct val="120000"/>
              <a:buFont typeface="Arial" charset="0"/>
              <a:buChar char="•"/>
            </a:pPr>
            <a:r>
              <a:rPr lang="en-US" smtClean="0"/>
              <a:t>Measure rainfall rate over the duration of the simulation</a:t>
            </a:r>
          </a:p>
          <a:p>
            <a:pPr lvl="1" eaLnBrk="1" hangingPunct="1">
              <a:buClrTx/>
              <a:buSzPct val="120000"/>
              <a:buFont typeface="Arial" charset="0"/>
              <a:buChar char="•"/>
            </a:pPr>
            <a:r>
              <a:rPr lang="en-US" smtClean="0"/>
              <a:t>Check calibration of nozzle sweep-stop              frequency</a:t>
            </a:r>
          </a:p>
          <a:p>
            <a:pPr lvl="1" eaLnBrk="1" hangingPunct="1">
              <a:buClrTx/>
              <a:buSzPct val="120000"/>
              <a:buFont typeface="Arial" charset="0"/>
              <a:buChar char="•"/>
            </a:pPr>
            <a:r>
              <a:rPr lang="en-US" smtClean="0"/>
              <a:t>To indirectly check the water pressure of the rain nozzles</a:t>
            </a:r>
          </a:p>
          <a:p>
            <a:pPr lvl="1" eaLnBrk="1" hangingPunct="1">
              <a:buClrTx/>
              <a:buSzPct val="120000"/>
              <a:buFont typeface="Wingdings" pitchFamily="2" charset="2"/>
              <a:buNone/>
            </a:pPr>
            <a:endParaRPr lang="en-US" smtClean="0"/>
          </a:p>
          <a:p>
            <a:pPr eaLnBrk="1" hangingPunct="1"/>
            <a:endParaRPr lang="en-US" smtClean="0">
              <a:cs typeface="ＭＳ Ｐゴシック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52228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C:\Users\Luke\Desktop\Senior Design\Visio Drawings\Nozzl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5057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800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Sensor- Block Diagram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53252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3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951"/>
          <a:stretch/>
        </p:blipFill>
        <p:spPr>
          <a:xfrm>
            <a:off x="1447799" y="838200"/>
            <a:ext cx="6248401" cy="5087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Gauge - Design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66564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5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566" name="Text Box 12"/>
          <p:cNvSpPr txBox="1">
            <a:spLocks noChangeArrowheads="1"/>
          </p:cNvSpPr>
          <p:nvPr/>
        </p:nvSpPr>
        <p:spPr bwMode="auto">
          <a:xfrm>
            <a:off x="2057400" y="5257800"/>
            <a:ext cx="525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Open Circuit without any water in the gauge</a:t>
            </a:r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 rotWithShape="1">
          <a:blip r:embed="rId4"/>
          <a:srcRect l="73351" t="36258" b="10306"/>
          <a:stretch/>
        </p:blipFill>
        <p:spPr bwMode="auto">
          <a:xfrm>
            <a:off x="6134100" y="2489199"/>
            <a:ext cx="1930400" cy="222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62477"/>
            <a:ext cx="5638800" cy="4371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Gauge - Design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67588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89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90" name="Text Box 12"/>
          <p:cNvSpPr txBox="1">
            <a:spLocks noChangeArrowheads="1"/>
          </p:cNvSpPr>
          <p:nvPr/>
        </p:nvSpPr>
        <p:spPr bwMode="auto">
          <a:xfrm>
            <a:off x="2057400" y="54864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First 9 levels submerged under water</a:t>
            </a:r>
          </a:p>
        </p:txBody>
      </p:sp>
      <p:pic>
        <p:nvPicPr>
          <p:cNvPr id="67593" name="Picture 9"/>
          <p:cNvPicPr>
            <a:picLocks noChangeAspect="1" noChangeArrowheads="1"/>
          </p:cNvPicPr>
          <p:nvPr/>
        </p:nvPicPr>
        <p:blipFill rotWithShape="1">
          <a:blip r:embed="rId4">
            <a:lum/>
          </a:blip>
          <a:srcRect l="73402" t="72345" b="8743"/>
          <a:stretch/>
        </p:blipFill>
        <p:spPr bwMode="auto">
          <a:xfrm>
            <a:off x="6654800" y="4025900"/>
            <a:ext cx="1955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990600"/>
            <a:ext cx="5562600" cy="4513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Gauge - Design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68612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3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8616" name="Picture 8"/>
          <p:cNvPicPr>
            <a:picLocks noChangeAspect="1" noChangeArrowheads="1"/>
          </p:cNvPicPr>
          <p:nvPr/>
        </p:nvPicPr>
        <p:blipFill rotWithShape="1">
          <a:blip r:embed="rId4"/>
          <a:srcRect l="73762" t="33036" b="48553"/>
          <a:stretch/>
        </p:blipFill>
        <p:spPr bwMode="auto">
          <a:xfrm>
            <a:off x="6057900" y="2413000"/>
            <a:ext cx="19431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7" name="Text Box 12"/>
          <p:cNvSpPr txBox="1">
            <a:spLocks noChangeArrowheads="1"/>
          </p:cNvSpPr>
          <p:nvPr/>
        </p:nvSpPr>
        <p:spPr bwMode="auto">
          <a:xfrm>
            <a:off x="2209800" y="5486400"/>
            <a:ext cx="480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First 20 levels submerged under water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057275"/>
            <a:ext cx="5715000" cy="442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 - Software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69638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081088"/>
            <a:ext cx="66579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90600" y="1066800"/>
            <a:ext cx="1447800" cy="609600"/>
            <a:chOff x="990600" y="1066800"/>
            <a:chExt cx="1447800" cy="609600"/>
          </a:xfrm>
        </p:grpSpPr>
        <p:sp>
          <p:nvSpPr>
            <p:cNvPr id="7" name="Oval 6"/>
            <p:cNvSpPr/>
            <p:nvPr/>
          </p:nvSpPr>
          <p:spPr>
            <a:xfrm>
              <a:off x="990600" y="1066800"/>
              <a:ext cx="914400" cy="6096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Start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Striped Right Arrow 7"/>
            <p:cNvSpPr/>
            <p:nvPr/>
          </p:nvSpPr>
          <p:spPr>
            <a:xfrm rot="940062">
              <a:off x="2057400" y="1295400"/>
              <a:ext cx="381000" cy="228600"/>
            </a:xfrm>
            <a:prstGeom prst="stripedRightArrow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800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 - </a:t>
            </a:r>
            <a:r>
              <a:rPr lang="en-US" sz="3800" dirty="0" err="1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XBee</a:t>
            </a:r>
            <a:r>
              <a:rPr lang="en-US" sz="3800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 2.4GHz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5638800" cy="4530725"/>
          </a:xfrm>
        </p:spPr>
        <p:txBody>
          <a:bodyPr/>
          <a:lstStyle/>
          <a:p>
            <a:pPr eaLnBrk="1" hangingPunct="1">
              <a:buClrTx/>
              <a:buSzPct val="120000"/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Requires 3.3v Input</a:t>
            </a:r>
          </a:p>
          <a:p>
            <a:pPr eaLnBrk="1" hangingPunct="1">
              <a:buClrTx/>
              <a:buSzPct val="120000"/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Integrated whip antenna</a:t>
            </a:r>
          </a:p>
          <a:p>
            <a:pPr eaLnBrk="1" hangingPunct="1">
              <a:buClrTx/>
              <a:buSzPct val="120000"/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Easy to Integrate to PCB</a:t>
            </a:r>
          </a:p>
          <a:p>
            <a:pPr eaLnBrk="1" hangingPunct="1">
              <a:buClrTx/>
              <a:buSzPct val="120000"/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UART Serial Communication to MCU</a:t>
            </a:r>
            <a:endParaRPr lang="el-GR" dirty="0" smtClean="0">
              <a:cs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58373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374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6" name="Picture 2" descr="http://blog.cytron.com.my/wp-content/uploads/2011/03/400px-xbee_1mw_wire_antenna.jpg"/>
          <p:cNvPicPr>
            <a:picLocks noChangeAspect="1" noChangeArrowheads="1"/>
          </p:cNvPicPr>
          <p:nvPr/>
        </p:nvPicPr>
        <p:blipFill>
          <a:blip r:embed="rId4"/>
          <a:srcRect l="9249" t="6936" r="14451" b="14451"/>
          <a:stretch>
            <a:fillRect/>
          </a:stretch>
        </p:blipFill>
        <p:spPr bwMode="auto">
          <a:xfrm>
            <a:off x="6172200" y="1600200"/>
            <a:ext cx="25146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Wireless Rain Sensor Schematic</a:t>
            </a:r>
          </a:p>
        </p:txBody>
      </p:sp>
      <p:grpSp>
        <p:nvGrpSpPr>
          <p:cNvPr id="3584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5844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45050"/>
            <a:ext cx="5562600" cy="494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3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Functional Acceptance Testing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5844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838200" y="1219200"/>
            <a:ext cx="7391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User input varied from 0.1 to 12.0 inches per hour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Duration input varied from 1 to 999 minutes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All invalid entries are ignored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Simulation count down timer verified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Over-travel sensor interrupt trigger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Motor initialization sequence verified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Software algorithms correctly modify motor speed and pause times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Motor driver fault indication verified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Wireless rain sensor transmits correct data within tolerance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 Power supplies meet specs</a:t>
            </a:r>
          </a:p>
        </p:txBody>
      </p:sp>
    </p:spTree>
    <p:extLst>
      <p:ext uri="{BB962C8B-B14F-4D97-AF65-F5344CB8AC3E}">
        <p14:creationId xmlns:p14="http://schemas.microsoft.com/office/powerpoint/2010/main" val="30993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  <a:latin typeface="Constantia" charset="0"/>
                <a:cs typeface="+mj-cs"/>
              </a:rPr>
              <a:t>Budget &amp; Financing - Development</a:t>
            </a:r>
          </a:p>
        </p:txBody>
      </p:sp>
      <p:grpSp>
        <p:nvGrpSpPr>
          <p:cNvPr id="33794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3852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53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645602"/>
              </p:ext>
            </p:extLst>
          </p:nvPr>
        </p:nvGraphicFramePr>
        <p:xfrm>
          <a:off x="914401" y="1003300"/>
          <a:ext cx="7315199" cy="1979080"/>
        </p:xfrm>
        <a:graphic>
          <a:graphicData uri="http://schemas.openxmlformats.org/drawingml/2006/table">
            <a:tbl>
              <a:tblPr/>
              <a:tblGrid>
                <a:gridCol w="408036"/>
                <a:gridCol w="3452600"/>
                <a:gridCol w="776836"/>
                <a:gridCol w="1296686"/>
                <a:gridCol w="1381041"/>
              </a:tblGrid>
              <a:tr h="197908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Development Costs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Item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Quantity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Projected Cost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Actual Cost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Small Scale Model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$150.00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$90.34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MSP430 Development Board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$17.20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$17.20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Motor Driver Dev Kit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$449.00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MSP430F5438A Target Board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$149.00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5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JTAG Programmer</a:t>
                      </a:r>
                      <a:endParaRPr kumimoji="0" lang="ro-RO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$99.00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 Voltage Power Supply</a:t>
                      </a:r>
                      <a:endParaRPr kumimoji="0" lang="ro-RO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$63.97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Misc. Wire and Hardware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$15.00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$20.00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90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Total: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$879.20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$191.51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854" name="Picture 62" descr="C:\Users\Luke\Desktop\Senior Design\Pictures\P32607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2782" r="11700"/>
          <a:stretch/>
        </p:blipFill>
        <p:spPr bwMode="auto">
          <a:xfrm>
            <a:off x="1368443" y="3313176"/>
            <a:ext cx="2525673" cy="247802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4321" y="5726668"/>
            <a:ext cx="87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Rev1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2829" y="5726668"/>
            <a:ext cx="87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Rev2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Luke\Desktop\Senior Design\Pictures\Stepper Motors\Prototype Rev2 (2).JPG"/>
          <p:cNvPicPr>
            <a:picLocks noChangeAspect="1" noChangeArrowheads="1"/>
          </p:cNvPicPr>
          <p:nvPr/>
        </p:nvPicPr>
        <p:blipFill rotWithShape="1">
          <a:blip r:embed="rId6">
            <a:lum bright="14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5" t="2956" r="6052"/>
          <a:stretch/>
        </p:blipFill>
        <p:spPr bwMode="auto">
          <a:xfrm>
            <a:off x="4648200" y="3314365"/>
            <a:ext cx="3021841" cy="247683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2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Budget &amp; Financing</a:t>
            </a:r>
          </a:p>
        </p:txBody>
      </p:sp>
      <p:grpSp>
        <p:nvGrpSpPr>
          <p:cNvPr id="34818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493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3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44330"/>
              </p:ext>
            </p:extLst>
          </p:nvPr>
        </p:nvGraphicFramePr>
        <p:xfrm>
          <a:off x="304800" y="1295400"/>
          <a:ext cx="8229600" cy="3200400"/>
        </p:xfrm>
        <a:graphic>
          <a:graphicData uri="http://schemas.openxmlformats.org/drawingml/2006/table">
            <a:tbl>
              <a:tblPr/>
              <a:tblGrid>
                <a:gridCol w="354025"/>
                <a:gridCol w="3925921"/>
                <a:gridCol w="1265789"/>
                <a:gridCol w="1307321"/>
                <a:gridCol w="1376544"/>
              </a:tblGrid>
              <a:tr h="228600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Costs for Rain Simulator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Item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Quantity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Projected Cost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Actual Cost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Main Board – Including Components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$200.00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$177.82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Custom Stainless Steel Enclosure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$900.00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High Voltage Power Supply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$200.00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$37.56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Wireless Rain Sensor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$65.00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$60.73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5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Hardware and Enclosure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$100.00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$136.28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Misc. Components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$100.00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$75.50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Storm-Interface LCD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$92.53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8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Storm-Interface </a:t>
                      </a: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Keypad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$64.72 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9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Eagle Professional License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$1494.00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Sampled Components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$80.18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FREE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11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Development Costs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$200.00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$191.51 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Total: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$3,296.43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$679.40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 descr="C:\Users\Luke\Desktop\Nozzles midd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5057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3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514600"/>
            <a:ext cx="31242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Questions?</a:t>
            </a:r>
          </a:p>
        </p:txBody>
      </p:sp>
      <p:grpSp>
        <p:nvGrpSpPr>
          <p:cNvPr id="34818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34931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32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347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ＭＳ Ｐゴシック"/>
              </a:rPr>
              <a:t>Wireless Rain Sensor - Demo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70660" name="Picture 5" descr="UCF 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1" name="Picture 10" descr="stormwateracademylogo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71001" name="Group 345"/>
          <p:cNvGraphicFramePr>
            <a:graphicFrameLocks noGrp="1"/>
          </p:cNvGraphicFramePr>
          <p:nvPr/>
        </p:nvGraphicFramePr>
        <p:xfrm>
          <a:off x="419100" y="1219200"/>
          <a:ext cx="2463800" cy="3717290"/>
        </p:xfrm>
        <a:graphic>
          <a:graphicData uri="http://schemas.openxmlformats.org/drawingml/2006/table">
            <a:tbl>
              <a:tblPr/>
              <a:tblGrid>
                <a:gridCol w="1244600"/>
                <a:gridCol w="1219200"/>
              </a:tblGrid>
              <a:tr h="2000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Rain Sensor LUT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Number of Lines Submerged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Water Level Reading (inches)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0.9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1292" name="Group 636"/>
          <p:cNvGraphicFramePr>
            <a:graphicFrameLocks noGrp="1"/>
          </p:cNvGraphicFramePr>
          <p:nvPr/>
        </p:nvGraphicFramePr>
        <p:xfrm>
          <a:off x="3365500" y="1219200"/>
          <a:ext cx="2463800" cy="3717290"/>
        </p:xfrm>
        <a:graphic>
          <a:graphicData uri="http://schemas.openxmlformats.org/drawingml/2006/table">
            <a:tbl>
              <a:tblPr/>
              <a:tblGrid>
                <a:gridCol w="1244600"/>
                <a:gridCol w="1219200"/>
              </a:tblGrid>
              <a:tr h="2000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Rain Sensor LUT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Number of Lines Submerged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Water Level Reading (inches)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1.2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1.8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2.2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19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2.8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1423" name="Group 767"/>
          <p:cNvGraphicFramePr>
            <a:graphicFrameLocks noGrp="1"/>
          </p:cNvGraphicFramePr>
          <p:nvPr/>
        </p:nvGraphicFramePr>
        <p:xfrm>
          <a:off x="6299200" y="1219200"/>
          <a:ext cx="2463800" cy="3456940"/>
        </p:xfrm>
        <a:graphic>
          <a:graphicData uri="http://schemas.openxmlformats.org/drawingml/2006/table">
            <a:tbl>
              <a:tblPr/>
              <a:tblGrid>
                <a:gridCol w="1244600"/>
                <a:gridCol w="1219200"/>
              </a:tblGrid>
              <a:tr h="2000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Rain Sensor LUT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Number of Lines Submerged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Water Level Reading (inches)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3.2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3.8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4.2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29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4.4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4.6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4.8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32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Constantia" charset="0"/>
                <a:cs typeface="+mj-cs"/>
              </a:rPr>
              <a:t>Introduction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2" name="Picture 4" descr="C:\Users\Luke\Desktop\Senior Design\Visio Drawings\Nozzles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395413"/>
            <a:ext cx="75057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7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Existing Control System Overview</a:t>
            </a:r>
          </a:p>
        </p:txBody>
      </p:sp>
      <p:grpSp>
        <p:nvGrpSpPr>
          <p:cNvPr id="18435" name="Group 9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8436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11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 descr="USB DISK:David's Stuff:Senior Design 2:Pics:Control Box 2.JPG"/>
          <p:cNvPicPr/>
          <p:nvPr/>
        </p:nvPicPr>
        <p:blipFill rotWithShape="1">
          <a:blip r:embed="rId4"/>
          <a:srcRect l="3178" t="36508" r="13509" b="13889"/>
          <a:stretch/>
        </p:blipFill>
        <p:spPr bwMode="auto">
          <a:xfrm>
            <a:off x="685800" y="1295400"/>
            <a:ext cx="3733800" cy="395529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0" y="1114485"/>
            <a:ext cx="4343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Communication to laptop is unreliable – HUB 444 Module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Power supply is intermittent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Does not deliver accurate rainfall intensities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Problems hinder their ability to meet simulation deadlines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Very Expensive: Approximately          $ 5,000.00 for control system.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Far more capable than what is necessary for the application</a:t>
            </a:r>
          </a:p>
        </p:txBody>
      </p:sp>
    </p:spTree>
    <p:extLst>
      <p:ext uri="{BB962C8B-B14F-4D97-AF65-F5344CB8AC3E}">
        <p14:creationId xmlns:p14="http://schemas.microsoft.com/office/powerpoint/2010/main" val="184758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Options</a:t>
            </a:r>
          </a:p>
        </p:txBody>
      </p:sp>
      <p:grpSp>
        <p:nvGrpSpPr>
          <p:cNvPr id="16388" name="Group 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16390" name="Picture 5" descr="UCF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stormwateracademy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81000" y="990600"/>
            <a:ext cx="792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b="1" dirty="0" smtClean="0">
                <a:cs typeface="Arial" pitchFamily="34" charset="0"/>
              </a:rPr>
              <a:t>Try to fix existing system</a:t>
            </a:r>
          </a:p>
          <a:p>
            <a:endParaRPr lang="en-US" sz="2400" dirty="0">
              <a:cs typeface="Arial" pitchFamily="34" charset="0"/>
            </a:endParaRPr>
          </a:p>
          <a:p>
            <a:r>
              <a:rPr lang="en-US" sz="2400" dirty="0" smtClean="0">
                <a:cs typeface="Arial" pitchFamily="34" charset="0"/>
              </a:rPr>
              <a:t>      - </a:t>
            </a:r>
            <a:r>
              <a:rPr lang="en-US" sz="2400" dirty="0">
                <a:cs typeface="Arial" pitchFamily="34" charset="0"/>
              </a:rPr>
              <a:t>reprogram </a:t>
            </a:r>
            <a:r>
              <a:rPr lang="en-US" sz="2400" dirty="0" smtClean="0">
                <a:cs typeface="Arial" pitchFamily="34" charset="0"/>
              </a:rPr>
              <a:t>system </a:t>
            </a:r>
          </a:p>
          <a:p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</a:rPr>
              <a:t>     - </a:t>
            </a:r>
            <a:r>
              <a:rPr lang="en-US" sz="2400" dirty="0">
                <a:cs typeface="Arial" pitchFamily="34" charset="0"/>
              </a:rPr>
              <a:t>repair wire connections </a:t>
            </a:r>
            <a:endParaRPr lang="en-US" sz="2400" dirty="0" smtClean="0">
              <a:cs typeface="Arial" pitchFamily="34" charset="0"/>
            </a:endParaRPr>
          </a:p>
          <a:p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</a:rPr>
              <a:t>     - risk destroying expensive components</a:t>
            </a:r>
          </a:p>
          <a:p>
            <a:pPr marL="342900" indent="-342900">
              <a:buAutoNum type="arabicParenR"/>
            </a:pPr>
            <a:endParaRPr lang="en-US" sz="2400" dirty="0">
              <a:cs typeface="Arial" pitchFamily="34" charset="0"/>
            </a:endParaRPr>
          </a:p>
          <a:p>
            <a:r>
              <a:rPr lang="en-US" sz="2400" dirty="0" smtClean="0">
                <a:cs typeface="Arial" pitchFamily="34" charset="0"/>
              </a:rPr>
              <a:t>2</a:t>
            </a:r>
            <a:r>
              <a:rPr lang="en-US" sz="2400" b="1" dirty="0" smtClean="0">
                <a:cs typeface="Arial" pitchFamily="34" charset="0"/>
              </a:rPr>
              <a:t>)  Build a new system</a:t>
            </a:r>
          </a:p>
          <a:p>
            <a:endParaRPr lang="en-US" sz="2400" dirty="0" smtClean="0">
              <a:cs typeface="Arial" pitchFamily="34" charset="0"/>
            </a:endParaRPr>
          </a:p>
          <a:p>
            <a:r>
              <a:rPr lang="en-US" sz="2400" dirty="0" smtClean="0">
                <a:cs typeface="Arial" pitchFamily="34" charset="0"/>
              </a:rPr>
              <a:t>      - existing system could still be used</a:t>
            </a:r>
          </a:p>
          <a:p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</a:rPr>
              <a:t>     - more experience to be gained</a:t>
            </a:r>
            <a:endParaRPr lang="en-US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Goals &amp; Objectives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6553200" cy="3810000"/>
          </a:xfrm>
        </p:spPr>
        <p:txBody>
          <a:bodyPr/>
          <a:lstStyle/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Reliable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Delivers accurate rainfall intensities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Rugged</a:t>
            </a:r>
          </a:p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Water resistant enclosure 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Drop-in replacement for existing system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User friendly interface</a:t>
            </a:r>
          </a:p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Replace laptop with a single microcontroller</a:t>
            </a:r>
          </a:p>
          <a:p>
            <a:pPr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Integrate a wireless rain gauge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83" name="Group 8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0484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10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575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Constantia" charset="0"/>
                <a:cs typeface="+mj-cs"/>
              </a:rPr>
              <a:t>Specifications &amp; Requirements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65217"/>
            <a:ext cx="8229600" cy="3616383"/>
          </a:xfrm>
        </p:spPr>
        <p:txBody>
          <a:bodyPr/>
          <a:lstStyle/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Two user inputs: Intensity and Duration</a:t>
            </a:r>
          </a:p>
          <a:p>
            <a:pPr lvl="1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0.5 -12 in/hr intensity input with 0.5 in/hr resolution</a:t>
            </a:r>
          </a:p>
          <a:p>
            <a:pPr lvl="1">
              <a:buClrTx/>
              <a:buSzPct val="120000"/>
              <a:buFont typeface="Arial" pitchFamily="34" charset="0"/>
              <a:buChar char="•"/>
            </a:pPr>
            <a:r>
              <a:rPr lang="en-US" sz="2400" dirty="0"/>
              <a:t>1</a:t>
            </a:r>
            <a:r>
              <a:rPr lang="en-US" sz="2400" dirty="0" smtClean="0"/>
              <a:t>-120 minute duration input with 1 min resolution</a:t>
            </a:r>
            <a:endParaRPr lang="en-US" sz="2400" dirty="0"/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Rain </a:t>
            </a:r>
            <a:r>
              <a:rPr lang="en-US" sz="2400" dirty="0"/>
              <a:t>sensors need to be accurate within 0.25 inches</a:t>
            </a:r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 smtClean="0"/>
              <a:t>(2) motor drivers capable of sourcing </a:t>
            </a:r>
            <a:r>
              <a:rPr lang="en-US" sz="2400" dirty="0"/>
              <a:t>at least 5.66 amps per </a:t>
            </a:r>
            <a:r>
              <a:rPr lang="en-US" sz="2400" dirty="0" smtClean="0"/>
              <a:t>phase to (2) bipolar stepper motors</a:t>
            </a:r>
            <a:endParaRPr lang="en-US" sz="2400" dirty="0"/>
          </a:p>
          <a:p>
            <a:pPr lvl="0">
              <a:buClrTx/>
              <a:buSzPct val="120000"/>
              <a:buFont typeface="Arial" pitchFamily="34" charset="0"/>
              <a:buChar char="•"/>
            </a:pPr>
            <a:r>
              <a:rPr lang="en-US" sz="2400" dirty="0"/>
              <a:t>Stepper motor power supply rating of </a:t>
            </a:r>
            <a:r>
              <a:rPr lang="en-US" sz="2400" dirty="0" smtClean="0"/>
              <a:t>75 VA.  </a:t>
            </a:r>
            <a:endParaRPr lang="en-US" sz="2400" dirty="0"/>
          </a:p>
          <a:p>
            <a:pPr eaLnBrk="1" hangingPunct="1">
              <a:buFont typeface="Wingdings" charset="0"/>
              <a:buChar char="n"/>
              <a:defRPr/>
            </a:pPr>
            <a:endParaRPr lang="en-US" dirty="0" smtClean="0">
              <a:cs typeface="+mn-cs"/>
            </a:endParaRPr>
          </a:p>
        </p:txBody>
      </p:sp>
      <p:grpSp>
        <p:nvGrpSpPr>
          <p:cNvPr id="21507" name="Group 11"/>
          <p:cNvGrpSpPr>
            <a:grpSpLocks/>
          </p:cNvGrpSpPr>
          <p:nvPr/>
        </p:nvGrpSpPr>
        <p:grpSpPr bwMode="auto">
          <a:xfrm>
            <a:off x="457200" y="5638800"/>
            <a:ext cx="8229600" cy="1033463"/>
            <a:chOff x="457200" y="5638800"/>
            <a:chExt cx="8229600" cy="1034245"/>
          </a:xfrm>
        </p:grpSpPr>
        <p:pic>
          <p:nvPicPr>
            <p:cNvPr id="21508" name="Picture 5" descr="UCF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715000"/>
              <a:ext cx="2366963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13" descr="stormwateracademy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638800"/>
              <a:ext cx="1752600" cy="103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6905</TotalTime>
  <Words>1274</Words>
  <Application>Microsoft Office PowerPoint</Application>
  <PresentationFormat>On-screen Show (4:3)</PresentationFormat>
  <Paragraphs>413</Paragraphs>
  <Slides>41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Edge</vt:lpstr>
      <vt:lpstr>UCF Rain Simulator  “    ” Project</vt:lpstr>
      <vt:lpstr>Introduction</vt:lpstr>
      <vt:lpstr>Introduction</vt:lpstr>
      <vt:lpstr>Introduction</vt:lpstr>
      <vt:lpstr>Introduction</vt:lpstr>
      <vt:lpstr>Existing Control System Overview</vt:lpstr>
      <vt:lpstr>Options</vt:lpstr>
      <vt:lpstr>Goals &amp; Objectives</vt:lpstr>
      <vt:lpstr>Specifications &amp; Requirements</vt:lpstr>
      <vt:lpstr>Control System Block Diagram</vt:lpstr>
      <vt:lpstr>User Interface Components</vt:lpstr>
      <vt:lpstr>Low Voltage Power Supply Design</vt:lpstr>
      <vt:lpstr>Low Voltage Thermal</vt:lpstr>
      <vt:lpstr>TI DRV8432 Motor Driver </vt:lpstr>
      <vt:lpstr>TI DRV8432 PWM Motor Driver </vt:lpstr>
      <vt:lpstr>Motor Driver PCB Considerations</vt:lpstr>
      <vt:lpstr>Motor Driver PCB</vt:lpstr>
      <vt:lpstr>Microcontroller Sheet 1</vt:lpstr>
      <vt:lpstr>Microcontroller Sheet 2</vt:lpstr>
      <vt:lpstr>Microcontroller PCB</vt:lpstr>
      <vt:lpstr>Microcontroller Selection</vt:lpstr>
      <vt:lpstr>Software Design Approach</vt:lpstr>
      <vt:lpstr>Software Design</vt:lpstr>
      <vt:lpstr>User Input Software Routine</vt:lpstr>
      <vt:lpstr>Microcontroller I/O</vt:lpstr>
      <vt:lpstr>PWM Motor Control Problems</vt:lpstr>
      <vt:lpstr>42 VDC Power Supply</vt:lpstr>
      <vt:lpstr>Enclosure</vt:lpstr>
      <vt:lpstr>Wireless Rain Sensor Uses</vt:lpstr>
      <vt:lpstr>Wireless Rain Sensor- Block Diagram</vt:lpstr>
      <vt:lpstr>Wireless Rain Gauge - Design</vt:lpstr>
      <vt:lpstr>Wireless Rain Gauge - Design</vt:lpstr>
      <vt:lpstr>Wireless Rain Gauge - Design</vt:lpstr>
      <vt:lpstr>Wireless Rain Sensor - Software</vt:lpstr>
      <vt:lpstr>Wireless Rain Sensor - XBee 2.4GHz</vt:lpstr>
      <vt:lpstr>Wireless Rain Sensor Schematic</vt:lpstr>
      <vt:lpstr>Functional Acceptance Testing</vt:lpstr>
      <vt:lpstr>Budget &amp; Financing - Development</vt:lpstr>
      <vt:lpstr>Budget &amp; Financing</vt:lpstr>
      <vt:lpstr>Questions?</vt:lpstr>
      <vt:lpstr>Wireless Rain Sensor - Demo</vt:lpstr>
    </vt:vector>
  </TitlesOfParts>
  <Company>Siemens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UCF Stormwater Academy  Rain Simulator</dc:title>
  <dc:creator>garci01b</dc:creator>
  <cp:lastModifiedBy>Luke</cp:lastModifiedBy>
  <cp:revision>207</cp:revision>
  <dcterms:created xsi:type="dcterms:W3CDTF">2011-09-01T20:43:52Z</dcterms:created>
  <dcterms:modified xsi:type="dcterms:W3CDTF">2011-12-02T14:48:47Z</dcterms:modified>
</cp:coreProperties>
</file>